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93" r:id="rId2"/>
    <p:sldId id="259" r:id="rId3"/>
    <p:sldId id="278" r:id="rId4"/>
    <p:sldId id="277" r:id="rId5"/>
    <p:sldId id="292" r:id="rId6"/>
    <p:sldId id="298" r:id="rId7"/>
    <p:sldId id="299" r:id="rId8"/>
    <p:sldId id="300" r:id="rId9"/>
    <p:sldId id="301" r:id="rId10"/>
    <p:sldId id="302" r:id="rId11"/>
    <p:sldId id="303" r:id="rId12"/>
    <p:sldId id="279" r:id="rId13"/>
    <p:sldId id="297" r:id="rId14"/>
    <p:sldId id="304" r:id="rId15"/>
    <p:sldId id="305" r:id="rId16"/>
    <p:sldId id="296" r:id="rId17"/>
    <p:sldId id="294" r:id="rId18"/>
    <p:sldId id="291" r:id="rId19"/>
    <p:sldId id="274" r:id="rId20"/>
  </p:sldIdLst>
  <p:sldSz cx="12192000" cy="6858000"/>
  <p:notesSz cx="6858000" cy="9144000"/>
  <p:embeddedFontLst>
    <p:embeddedFont>
      <p:font typeface="THE정고딕170" panose="02020603020101020101" pitchFamily="18" charset="-127"/>
      <p:regular r:id="rId21"/>
    </p:embeddedFont>
    <p:embeddedFont>
      <p:font typeface="MS Reference Sans Serif" panose="020B0604030504040204" pitchFamily="34" charset="0"/>
      <p:regular r:id="rId22"/>
    </p:embeddedFont>
    <p:embeddedFont>
      <p:font typeface="THE정고딕150" panose="02020603020101020101" pitchFamily="18" charset="-127"/>
      <p:regular r:id="rId23"/>
    </p:embeddedFont>
    <p:embeddedFont>
      <p:font typeface="Yu Gothic" panose="020B0400000000000000" pitchFamily="34" charset="-128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조선일보명조" panose="02030304000000000000" pitchFamily="18" charset="-127"/>
      <p:regular r:id="rId28"/>
    </p:embeddedFont>
    <p:embeddedFont>
      <p:font typeface="Bradley Hand ITC" panose="03070402050302030203" pitchFamily="66" charset="0"/>
      <p:regular r:id="rId29"/>
    </p:embeddedFont>
    <p:embeddedFont>
      <p:font typeface="THE정고딕120" panose="02020603020101020101" pitchFamily="18" charset="-127"/>
      <p:regular r:id="rId30"/>
    </p:embeddedFont>
    <p:embeddedFont>
      <p:font typeface="Yu Gothic Light" panose="020B0300000000000000" pitchFamily="34" charset="-128"/>
      <p:regular r:id="rId31"/>
    </p:embeddedFont>
    <p:embeddedFont>
      <p:font typeface="나눔고딕" panose="020D0604000000000000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065"/>
    <a:srgbClr val="0394F7"/>
    <a:srgbClr val="0266AA"/>
    <a:srgbClr val="80E0D0"/>
    <a:srgbClr val="CDFFE2"/>
    <a:srgbClr val="A1F3E3"/>
    <a:srgbClr val="E7E7E7"/>
    <a:srgbClr val="00CC99"/>
    <a:srgbClr val="6600CC"/>
    <a:srgbClr val="E8FF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1" autoAdjust="0"/>
    <p:restoredTop sz="94177" autoAdjust="0"/>
  </p:normalViewPr>
  <p:slideViewPr>
    <p:cSldViewPr snapToGrid="0">
      <p:cViewPr varScale="1">
        <p:scale>
          <a:sx n="71" d="100"/>
          <a:sy n="71" d="100"/>
        </p:scale>
        <p:origin x="7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94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685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80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542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14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66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081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495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60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8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9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rgbClr val="E0E0E0"/>
            </a:gs>
            <a:gs pos="90000">
              <a:schemeClr val="accent3">
                <a:lumMod val="45000"/>
                <a:lumOff val="55000"/>
              </a:schemeClr>
            </a:gs>
            <a:gs pos="100000">
              <a:srgbClr val="CFCFC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1C12E-F218-4858-A0FD-CC5D5104B523}" type="datetimeFigureOut">
              <a:rPr lang="ko-KR" altLang="en-US" smtClean="0"/>
              <a:t>2016-12-15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63A8D-D530-4E08-BD11-06D62F6393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064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iconfinder.com/icons/583538/avatar_emoticon_emotion_face_smile_smiley_trouble_ico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knowhowmanagers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malustechnology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eli20.com/ep38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955" y="3057525"/>
            <a:ext cx="637866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시스템프로그래밍</a:t>
            </a:r>
          </a:p>
          <a:p>
            <a:r>
              <a:rPr lang="en-US" altLang="ko-KR" sz="6000" dirty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7</a:t>
            </a:r>
            <a:r>
              <a:rPr lang="ko-KR" altLang="en-US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조 최종발표</a:t>
            </a:r>
            <a:endParaRPr lang="en-US" altLang="ko-KR" sz="6000" dirty="0" smtClean="0">
              <a:solidFill>
                <a:schemeClr val="bg1"/>
              </a:solidFill>
              <a:effectLst>
                <a:outerShdw blurRad="50800" dist="38100" dir="5400000" algn="t" rotWithShape="0">
                  <a:schemeClr val="bg2">
                    <a:lumMod val="50000"/>
                    <a:alpha val="40000"/>
                  </a:schemeClr>
                </a:outerShdw>
              </a:effectLst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ko-KR" altLang="en-US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 </a:t>
            </a:r>
            <a:r>
              <a:rPr lang="en-US" altLang="ko-KR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70" panose="02020603020101020101" pitchFamily="18" charset="-127"/>
                <a:ea typeface="THE정고딕170" panose="02020603020101020101" pitchFamily="18" charset="-127"/>
              </a:rPr>
              <a:t>‘</a:t>
            </a:r>
            <a:r>
              <a:rPr lang="ko-KR" altLang="en-US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70" panose="02020603020101020101" pitchFamily="18" charset="-127"/>
                <a:ea typeface="THE정고딕170" panose="02020603020101020101" pitchFamily="18" charset="-127"/>
              </a:rPr>
              <a:t>산성비</a:t>
            </a:r>
            <a:r>
              <a:rPr lang="en-US" altLang="ko-KR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70" panose="02020603020101020101" pitchFamily="18" charset="-127"/>
                <a:ea typeface="THE정고딕170" panose="02020603020101020101" pitchFamily="18" charset="-127"/>
              </a:rPr>
              <a:t>’ </a:t>
            </a:r>
            <a:r>
              <a:rPr lang="ko-KR" altLang="en-US" sz="6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70" panose="02020603020101020101" pitchFamily="18" charset="-127"/>
                <a:ea typeface="THE정고딕170" panose="02020603020101020101" pitchFamily="18" charset="-127"/>
              </a:rPr>
              <a:t>프로그램</a:t>
            </a:r>
            <a:endParaRPr lang="ko-KR" altLang="en-US" sz="6000" dirty="0">
              <a:solidFill>
                <a:schemeClr val="bg1"/>
              </a:solidFill>
              <a:effectLst>
                <a:outerShdw blurRad="50800" dist="38100" dir="5400000" algn="t" rotWithShape="0">
                  <a:schemeClr val="bg2">
                    <a:lumMod val="50000"/>
                    <a:alpha val="40000"/>
                  </a:schemeClr>
                </a:outerShdw>
              </a:effectLst>
              <a:latin typeface="THE정고딕170" panose="02020603020101020101" pitchFamily="18" charset="-127"/>
              <a:ea typeface="THE정고딕170" panose="02020603020101020101" pitchFamily="18" charset="-127"/>
            </a:endParaRPr>
          </a:p>
          <a:p>
            <a:r>
              <a:rPr lang="en-US" altLang="ko-KR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2015110556 </a:t>
            </a:r>
            <a:r>
              <a:rPr lang="ko-KR" alt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이정우</a:t>
            </a:r>
          </a:p>
          <a:p>
            <a:r>
              <a:rPr lang="en-US" altLang="ko-KR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2015113852 </a:t>
            </a:r>
            <a:r>
              <a:rPr lang="ko-KR" alt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최지혜</a:t>
            </a:r>
          </a:p>
          <a:p>
            <a:r>
              <a:rPr lang="en-US" altLang="ko-KR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2009090051 </a:t>
            </a:r>
            <a:r>
              <a:rPr lang="ko-KR" altLang="en-US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schemeClr val="bg2">
                      <a:lumMod val="50000"/>
                      <a:alpha val="40000"/>
                    </a:schemeClr>
                  </a:outerShdw>
                </a:effectLst>
                <a:latin typeface="THE정고딕120" panose="02020603020101020101" pitchFamily="18" charset="-127"/>
                <a:ea typeface="THE정고딕120" panose="02020603020101020101" pitchFamily="18" charset="-127"/>
              </a:rPr>
              <a:t>최창희</a:t>
            </a:r>
          </a:p>
        </p:txBody>
      </p:sp>
    </p:spTree>
    <p:extLst>
      <p:ext uri="{BB962C8B-B14F-4D97-AF65-F5344CB8AC3E}">
        <p14:creationId xmlns:p14="http://schemas.microsoft.com/office/powerpoint/2010/main" val="274284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9" r="10077" b="11731"/>
          <a:stretch/>
        </p:blipFill>
        <p:spPr>
          <a:xfrm>
            <a:off x="1658471" y="1117636"/>
            <a:ext cx="4894729" cy="56596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35230" y="1833283"/>
            <a:ext cx="49343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점수 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b="1" dirty="0" err="1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오버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6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835230" y="1833283"/>
            <a:ext cx="49343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점수 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오버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5" r="12805" b="12679"/>
          <a:stretch/>
        </p:blipFill>
        <p:spPr>
          <a:xfrm>
            <a:off x="1658470" y="1067131"/>
            <a:ext cx="4867837" cy="579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8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3251200"/>
            <a:ext cx="12192000" cy="3606800"/>
          </a:xfrm>
          <a:prstGeom prst="rect">
            <a:avLst/>
          </a:prstGeom>
          <a:gradFill flip="none" rotWithShape="1">
            <a:gsLst>
              <a:gs pos="9000">
                <a:srgbClr val="A1F3E3"/>
              </a:gs>
              <a:gs pos="0">
                <a:srgbClr val="CDFFE2"/>
              </a:gs>
              <a:gs pos="42000">
                <a:srgbClr val="25CBCB"/>
              </a:gs>
              <a:gs pos="100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5920" y="3349811"/>
            <a:ext cx="104038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THE정고딕150" panose="02020603020101020101" pitchFamily="18" charset="-127"/>
              </a:rPr>
              <a:t>힘들었던 점 </a:t>
            </a:r>
            <a:r>
              <a:rPr lang="en-US" altLang="ko-KR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THE정고딕150" panose="02020603020101020101" pitchFamily="18" charset="-127"/>
              </a:rPr>
              <a:t>&amp;</a:t>
            </a:r>
          </a:p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THE정고딕150" panose="02020603020101020101" pitchFamily="18" charset="-127"/>
              </a:rPr>
              <a:t>해결 과정</a:t>
            </a:r>
            <a:endParaRPr lang="en-US" altLang="ko-KR" sz="9600" b="1" spc="-150" dirty="0" smtClean="0">
              <a:solidFill>
                <a:schemeClr val="bg1"/>
              </a:solidFill>
              <a:effectLst/>
              <a:latin typeface="MS Reference Sans Serif" panose="020B060403050404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49840" y="1516470"/>
            <a:ext cx="18999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3000" b="1" spc="-150" dirty="0" smtClean="0">
                <a:gradFill flip="none" rotWithShape="1">
                  <a:gsLst>
                    <a:gs pos="7000">
                      <a:schemeClr val="accent6">
                        <a:lumMod val="20000"/>
                        <a:lumOff val="80000"/>
                      </a:schemeClr>
                    </a:gs>
                    <a:gs pos="48000">
                      <a:srgbClr val="0070C0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effectLst/>
                <a:latin typeface="Yu Gothic Light" panose="020B0300000000000000" pitchFamily="34" charset="-128"/>
                <a:ea typeface="Yu Gothic Light" panose="020B0300000000000000" pitchFamily="34" charset="-128"/>
              </a:rPr>
              <a:t>03</a:t>
            </a:r>
            <a:endParaRPr lang="en-US" altLang="ko-KR" sz="13000" b="1" spc="-150" dirty="0">
              <a:gradFill flip="none" rotWithShape="1">
                <a:gsLst>
                  <a:gs pos="7000">
                    <a:schemeClr val="accent6">
                      <a:lumMod val="20000"/>
                      <a:lumOff val="80000"/>
                    </a:schemeClr>
                  </a:gs>
                  <a:gs pos="48000">
                    <a:srgbClr val="0070C0"/>
                  </a:gs>
                  <a:gs pos="100000">
                    <a:schemeClr val="accent5">
                      <a:lumMod val="75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effectLst/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810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4171" y="2859742"/>
            <a:ext cx="70372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유저가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입력할 때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단어의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위치이동과</a:t>
            </a:r>
            <a:endParaRPr lang="en-US" altLang="ko-KR" sz="28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새로운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단어가 출력되는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위치로</a:t>
            </a:r>
            <a:endParaRPr lang="en-US" altLang="ko-KR" sz="28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서로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커서이동이 생겨서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에러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26" name="Picture 2" descr="Image result for trouble 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76" y="2429625"/>
            <a:ext cx="2229268" cy="222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65597" y="1783294"/>
            <a:ext cx="1444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문제점</a:t>
            </a:r>
            <a:endParaRPr lang="ko-KR" altLang="en-US" sz="3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512354" y="54586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개발하며 힘들었던 점과 해결과정</a:t>
            </a:r>
            <a:endParaRPr lang="ko-KR" altLang="en-US" sz="3600" dirty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H="1" flipV="1">
            <a:off x="264391" y="1004884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020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mage result for solving 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1" y="2366684"/>
            <a:ext cx="2860395" cy="25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40090" y="1863977"/>
            <a:ext cx="1444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노력들</a:t>
            </a:r>
            <a:endParaRPr lang="ko-KR" altLang="en-US" sz="3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56970" y="2214285"/>
            <a:ext cx="91081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fork()</a:t>
            </a:r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로 프로세스를 나눈 후</a:t>
            </a:r>
            <a:endParaRPr lang="en-US" altLang="ko-KR" sz="2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출력과 입력을 따로 해보기 </a:t>
            </a:r>
            <a:r>
              <a:rPr lang="en-US" altLang="ko-KR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2400" dirty="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해결되지 않음</a:t>
            </a:r>
          </a:p>
          <a:p>
            <a:endParaRPr lang="en-US" altLang="ko-KR" sz="2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400" dirty="0" err="1" smtClean="0">
                <a:solidFill>
                  <a:schemeClr val="accent4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쓰레드를</a:t>
            </a:r>
            <a:r>
              <a:rPr lang="ko-KR" altLang="en-US" sz="2400" dirty="0" smtClean="0">
                <a:solidFill>
                  <a:schemeClr val="accent4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이용해보자는 의견 </a:t>
            </a:r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나옴</a:t>
            </a:r>
            <a:r>
              <a:rPr lang="en-US" altLang="ko-KR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en-US" altLang="ko-KR" sz="2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쓰레드를</a:t>
            </a:r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이용해</a:t>
            </a:r>
            <a:endParaRPr lang="en-US" altLang="ko-KR" sz="2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쓰레드에서는</a:t>
            </a:r>
            <a:r>
              <a:rPr lang="ko-KR" altLang="en-US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출력만 담당하게 하여 구현 </a:t>
            </a:r>
            <a:r>
              <a:rPr lang="en-US" altLang="ko-KR" sz="2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dirty="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마찬가지로 </a:t>
            </a:r>
            <a:r>
              <a:rPr lang="ko-KR" altLang="en-US" sz="2400" dirty="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해결되지 않음</a:t>
            </a:r>
            <a:endParaRPr lang="ko-KR" altLang="en-US" sz="24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512354" y="54586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개발하며 힘들었던 점과 해결과정</a:t>
            </a:r>
            <a:endParaRPr lang="ko-KR" altLang="en-US" sz="3600" dirty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H="1" flipV="1">
            <a:off x="264391" y="1004884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40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Image result for solution 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71" y="2294966"/>
            <a:ext cx="3003175" cy="2770094"/>
          </a:xfrm>
          <a:prstGeom prst="rect">
            <a:avLst/>
          </a:prstGeom>
          <a:noFill/>
          <a:effectLst>
            <a:glow rad="76200">
              <a:schemeClr val="accent4">
                <a:lumMod val="20000"/>
                <a:lumOff val="80000"/>
                <a:alpha val="7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428538" y="1648635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해결</a:t>
            </a:r>
            <a:endParaRPr lang="ko-KR" altLang="en-US" sz="3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64361" y="2411507"/>
            <a:ext cx="86607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유저가 입력 중에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커서이동이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생긴 경우</a:t>
            </a:r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지금까지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입력된 내용을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저장했다가</a:t>
            </a:r>
            <a:endParaRPr lang="en-US" altLang="ko-KR" sz="28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다시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커서가 </a:t>
            </a:r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유저 입력 위치로 돌아온 경우</a:t>
            </a:r>
            <a:endParaRPr lang="en-US" altLang="ko-KR" sz="28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저장한 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내용을 복원하는 방법으로 </a:t>
            </a:r>
            <a:r>
              <a:rPr lang="ko-KR" altLang="en-US" sz="28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해결</a:t>
            </a:r>
            <a:endParaRPr lang="ko-KR" altLang="en-US" sz="28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512354" y="45621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개발하며 힘들었던 점과 해결과정</a:t>
            </a:r>
            <a:endParaRPr lang="ko-KR" altLang="en-US" sz="3600" dirty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flipH="1" flipV="1">
            <a:off x="264391" y="995919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93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3251200"/>
            <a:ext cx="12192000" cy="3606800"/>
          </a:xfrm>
          <a:prstGeom prst="rect">
            <a:avLst/>
          </a:prstGeom>
          <a:gradFill flip="none" rotWithShape="1">
            <a:gsLst>
              <a:gs pos="9000">
                <a:srgbClr val="A1F3E3"/>
              </a:gs>
              <a:gs pos="0">
                <a:srgbClr val="CDFFE2"/>
              </a:gs>
              <a:gs pos="42000">
                <a:srgbClr val="25CBCB"/>
              </a:gs>
              <a:gs pos="100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5920" y="3349811"/>
            <a:ext cx="104038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THE정고딕150" panose="02020603020101020101" pitchFamily="18" charset="-127"/>
              </a:rPr>
              <a:t>시연 영상</a:t>
            </a:r>
            <a:endParaRPr lang="en-US" altLang="ko-KR" sz="9600" b="1" spc="-150" dirty="0" smtClean="0">
              <a:solidFill>
                <a:schemeClr val="bg1"/>
              </a:solidFill>
              <a:effectLst/>
              <a:latin typeface="MS Reference Sans Serif" panose="020B060403050404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49840" y="1516470"/>
            <a:ext cx="18999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3000" b="1" spc="-150" dirty="0" smtClean="0">
                <a:gradFill flip="none" rotWithShape="1">
                  <a:gsLst>
                    <a:gs pos="7000">
                      <a:schemeClr val="accent6">
                        <a:lumMod val="20000"/>
                        <a:lumOff val="80000"/>
                      </a:schemeClr>
                    </a:gs>
                    <a:gs pos="48000">
                      <a:srgbClr val="0070C0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effectLst/>
                <a:latin typeface="Yu Gothic Light" panose="020B0300000000000000" pitchFamily="34" charset="-128"/>
                <a:ea typeface="Yu Gothic Light" panose="020B0300000000000000" pitchFamily="34" charset="-128"/>
              </a:rPr>
              <a:t>04</a:t>
            </a:r>
            <a:endParaRPr lang="en-US" altLang="ko-KR" sz="13000" b="1" spc="-150" dirty="0">
              <a:gradFill flip="none" rotWithShape="1">
                <a:gsLst>
                  <a:gs pos="7000">
                    <a:schemeClr val="accent6">
                      <a:lumMod val="20000"/>
                      <a:lumOff val="80000"/>
                    </a:schemeClr>
                  </a:gs>
                  <a:gs pos="48000">
                    <a:srgbClr val="0070C0"/>
                  </a:gs>
                  <a:gs pos="100000">
                    <a:schemeClr val="accent5">
                      <a:lumMod val="75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effectLst/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691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시연</a:t>
            </a:r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영상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328147" y="6235017"/>
            <a:ext cx="3543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</a:t>
            </a:r>
            <a:r>
              <a:rPr lang="en-US" altLang="ko-KR" dirty="0" smtClean="0"/>
              <a:t>youtu.be/ecFMSQQ2wY0</a:t>
            </a:r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861" y="1094151"/>
            <a:ext cx="6989914" cy="520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q&amp;a 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836" y="1789262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89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H="1">
            <a:off x="4968240" y="3977641"/>
            <a:ext cx="7223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0" dirty="0" smtClean="0">
                <a:solidFill>
                  <a:schemeClr val="bg1"/>
                </a:solidFill>
                <a:effectLst/>
                <a:latin typeface="Bradley Hand ITC" panose="03070402050302030203" pitchFamily="66" charset="0"/>
                <a:ea typeface="Yu Gothic" panose="020B0400000000000000" pitchFamily="34" charset="-128"/>
              </a:rPr>
              <a:t>T</a:t>
            </a:r>
            <a:r>
              <a:rPr lang="en-US" altLang="ko-KR" sz="10000" dirty="0" smtClean="0">
                <a:solidFill>
                  <a:schemeClr val="bg1"/>
                </a:solidFill>
                <a:effectLst/>
                <a:latin typeface="Bradley Hand ITC" panose="03070402050302030203" pitchFamily="66" charset="0"/>
                <a:ea typeface="Yu Gothic" panose="020B0400000000000000" pitchFamily="34" charset="-128"/>
              </a:rPr>
              <a:t>hank you!</a:t>
            </a:r>
            <a:endParaRPr lang="ko-KR" altLang="en-US" sz="10000" dirty="0">
              <a:solidFill>
                <a:schemeClr val="bg1"/>
              </a:solidFill>
              <a:effectLst/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38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034715" y="1637328"/>
            <a:ext cx="62585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프로젝트 </a:t>
            </a: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주제 소개</a:t>
            </a:r>
            <a:endParaRPr lang="en-US" altLang="ko-KR" sz="32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2.  </a:t>
            </a: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구현한 내용</a:t>
            </a:r>
            <a:r>
              <a:rPr lang="en-US" altLang="ko-KR" sz="7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altLang="ko-KR" sz="700" spc="-150" dirty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514350" indent="-514350">
              <a:buAutoNum type="arabicPeriod" startAt="3"/>
            </a:pP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힘들었던 점 </a:t>
            </a:r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&amp; </a:t>
            </a: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해결 과정</a:t>
            </a:r>
            <a:endParaRPr lang="en-US" altLang="ko-KR" sz="32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 startAt="3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 startAt="3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228600" indent="-228600">
              <a:buAutoNum type="arabicPeriod" startAt="3"/>
            </a:pP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4</a:t>
            </a:r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.  </a:t>
            </a:r>
            <a:r>
              <a:rPr lang="ko-KR" altLang="en-US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시연 영상</a:t>
            </a:r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 </a:t>
            </a:r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endParaRPr lang="en-US" altLang="ko-KR" sz="700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 flipH="1">
            <a:off x="3799841" y="1391920"/>
            <a:ext cx="35560" cy="5476796"/>
          </a:xfrm>
          <a:prstGeom prst="line">
            <a:avLst/>
          </a:prstGeom>
          <a:ln w="25400">
            <a:solidFill>
              <a:srgbClr val="C036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884682" y="1259840"/>
            <a:ext cx="18999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spc="-150" dirty="0" smtClean="0">
                <a:gradFill flip="none" rotWithShape="1">
                  <a:gsLst>
                    <a:gs pos="0">
                      <a:srgbClr val="FB8F8F"/>
                    </a:gs>
                    <a:gs pos="48000">
                      <a:srgbClr val="F1599E"/>
                    </a:gs>
                    <a:gs pos="100000">
                      <a:srgbClr val="FA6060"/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effectLst/>
                <a:latin typeface="THE정고딕150" panose="02020603020101020101" pitchFamily="18" charset="-127"/>
                <a:ea typeface="THE정고딕150" panose="02020603020101020101" pitchFamily="18" charset="-127"/>
              </a:rPr>
              <a:t>목차</a:t>
            </a:r>
            <a:endParaRPr lang="en-US" altLang="ko-KR" sz="6600" spc="-150" dirty="0">
              <a:gradFill flip="none" rotWithShape="1">
                <a:gsLst>
                  <a:gs pos="0">
                    <a:srgbClr val="FB8F8F"/>
                  </a:gs>
                  <a:gs pos="48000">
                    <a:srgbClr val="F1599E"/>
                  </a:gs>
                  <a:gs pos="100000">
                    <a:srgbClr val="FA6060"/>
                  </a:gs>
                </a:gsLst>
                <a:path path="circle">
                  <a:fillToRect l="50000" t="-80000" r="50000" b="180000"/>
                </a:path>
                <a:tileRect/>
              </a:gradFill>
              <a:effectLst/>
              <a:latin typeface="THE정고딕150" panose="02020603020101020101" pitchFamily="18" charset="-127"/>
              <a:ea typeface="THE정고딕150" panose="02020603020101020101" pitchFamily="18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452122" y="340360"/>
            <a:ext cx="304800" cy="314960"/>
          </a:xfrm>
          <a:prstGeom prst="ellipse">
            <a:avLst/>
          </a:prstGeom>
          <a:noFill/>
          <a:ln w="60325"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05842" y="340360"/>
            <a:ext cx="304800" cy="314960"/>
          </a:xfrm>
          <a:prstGeom prst="ellipse">
            <a:avLst/>
          </a:prstGeom>
          <a:noFill/>
          <a:ln w="60325"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1579882" y="340360"/>
            <a:ext cx="304800" cy="314960"/>
          </a:xfrm>
          <a:prstGeom prst="ellipse">
            <a:avLst/>
          </a:prstGeom>
          <a:noFill/>
          <a:ln w="60325"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1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3251200"/>
            <a:ext cx="12192000" cy="3606800"/>
          </a:xfrm>
          <a:prstGeom prst="rect">
            <a:avLst/>
          </a:prstGeom>
          <a:gradFill flip="none" rotWithShape="1">
            <a:gsLst>
              <a:gs pos="9000">
                <a:srgbClr val="A1F3E3"/>
              </a:gs>
              <a:gs pos="0">
                <a:srgbClr val="CDFFE2"/>
              </a:gs>
              <a:gs pos="42000">
                <a:srgbClr val="25CBCB"/>
              </a:gs>
              <a:gs pos="100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5920" y="3195533"/>
            <a:ext cx="104038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effectLst/>
                <a:latin typeface="MS Reference Sans Serif" panose="020B0604030504040204" pitchFamily="34" charset="0"/>
                <a:ea typeface="Yu Gothic Light" panose="020B0300000000000000" pitchFamily="34" charset="-128"/>
              </a:rPr>
              <a:t>프로젝트</a:t>
            </a:r>
            <a:endParaRPr lang="en-US" altLang="ko-KR" sz="9600" b="1" spc="-150" dirty="0" smtClean="0">
              <a:solidFill>
                <a:schemeClr val="bg1"/>
              </a:solidFill>
              <a:effectLst/>
              <a:latin typeface="MS Reference Sans Serif" panose="020B0604030504040204" pitchFamily="34" charset="0"/>
              <a:ea typeface="Yu Gothic Light" panose="020B0300000000000000" pitchFamily="34" charset="-128"/>
            </a:endParaRPr>
          </a:p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Yu Gothic Light" panose="020B0300000000000000" pitchFamily="34" charset="-128"/>
              </a:rPr>
              <a:t>주제 소개</a:t>
            </a:r>
            <a:endParaRPr lang="en-US" altLang="ko-KR" sz="9600" b="1" spc="-150" dirty="0" smtClean="0">
              <a:solidFill>
                <a:schemeClr val="bg1"/>
              </a:solidFill>
              <a:effectLst/>
              <a:latin typeface="MS Reference Sans Serif" panose="020B060403050404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49840" y="1516470"/>
            <a:ext cx="18999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3000" b="1" spc="-150" dirty="0" smtClean="0">
                <a:gradFill flip="none" rotWithShape="1">
                  <a:gsLst>
                    <a:gs pos="7000">
                      <a:schemeClr val="accent6">
                        <a:lumMod val="20000"/>
                        <a:lumOff val="80000"/>
                      </a:schemeClr>
                    </a:gs>
                    <a:gs pos="48000">
                      <a:srgbClr val="0070C0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effectLst/>
                <a:latin typeface="Yu Gothic Light" panose="020B0300000000000000" pitchFamily="34" charset="-128"/>
                <a:ea typeface="Yu Gothic Light" panose="020B0300000000000000" pitchFamily="34" charset="-128"/>
              </a:rPr>
              <a:t>01</a:t>
            </a:r>
            <a:endParaRPr lang="en-US" altLang="ko-KR" sz="13000" b="1" spc="-150" dirty="0">
              <a:gradFill flip="none" rotWithShape="1">
                <a:gsLst>
                  <a:gs pos="7000">
                    <a:schemeClr val="accent6">
                      <a:lumMod val="20000"/>
                      <a:lumOff val="80000"/>
                    </a:schemeClr>
                  </a:gs>
                  <a:gs pos="48000">
                    <a:srgbClr val="0070C0"/>
                  </a:gs>
                  <a:gs pos="100000">
                    <a:schemeClr val="accent5">
                      <a:lumMod val="75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effectLst/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0629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2354" y="117340"/>
            <a:ext cx="10515600" cy="955675"/>
          </a:xfrm>
        </p:spPr>
        <p:txBody>
          <a:bodyPr>
            <a:noAutofit/>
          </a:bodyPr>
          <a:lstStyle/>
          <a:p>
            <a:r>
              <a:rPr lang="en-US" altLang="ko-KR" sz="54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‘</a:t>
            </a:r>
            <a:r>
              <a:rPr lang="ko-KR" altLang="en-US" sz="54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산성비</a:t>
            </a:r>
            <a:r>
              <a:rPr lang="en-US" altLang="ko-KR" sz="54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’ </a:t>
            </a:r>
            <a:r>
              <a:rPr lang="ko-KR" altLang="en-US" sz="54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 </a:t>
            </a:r>
            <a:r>
              <a:rPr lang="ko-KR" altLang="en-US" sz="32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한컴타자연습</a:t>
            </a:r>
            <a:r>
              <a:rPr lang="ko-KR" altLang="en-US" sz="32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참고</a:t>
            </a:r>
            <a:endParaRPr lang="ko-KR" altLang="en-US" sz="4000" dirty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 flipV="1">
            <a:off x="264391" y="1103495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354" y="1788346"/>
            <a:ext cx="5570220" cy="417766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6234974" y="2306776"/>
            <a:ext cx="464261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내려오는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단어</a:t>
            </a: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(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영어</a:t>
            </a: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)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를 입력하면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점수를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얻고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endParaRPr lang="en-US" altLang="ko-KR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ko-KR" altLang="en-US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시간 내에 치지 못하면</a:t>
            </a:r>
            <a:endParaRPr lang="en-US" altLang="ko-KR" sz="2400" dirty="0" smtClean="0">
              <a:solidFill>
                <a:srgbClr val="F18065"/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en-US" altLang="ko-KR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dead</a:t>
            </a:r>
            <a:r>
              <a:rPr lang="ko-KR" altLang="en-US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라인에 걸리며</a:t>
            </a:r>
            <a:r>
              <a:rPr lang="en-US" altLang="ko-KR" sz="2400" dirty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 </a:t>
            </a:r>
            <a:r>
              <a:rPr lang="en-US" altLang="ko-KR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HP</a:t>
            </a:r>
            <a:r>
              <a:rPr lang="ko-KR" altLang="en-US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를 잃음</a:t>
            </a:r>
            <a:endParaRPr lang="en-US" altLang="ko-KR" sz="2400" dirty="0">
              <a:solidFill>
                <a:srgbClr val="F18065"/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endParaRPr lang="en-US" altLang="ko-KR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준비된 단어를 모두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입력하면</a:t>
            </a:r>
            <a:endParaRPr lang="en-US" altLang="ko-KR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다음 단계로 넘어가고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endParaRPr lang="en-US" altLang="ko-KR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THE정고딕120" panose="02020603020101020101" pitchFamily="18" charset="-127"/>
              <a:ea typeface="THE정고딕120" panose="02020603020101020101" pitchFamily="18" charset="-127"/>
            </a:endParaRPr>
          </a:p>
          <a:p>
            <a:r>
              <a:rPr lang="en-US" altLang="ko-KR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HP</a:t>
            </a:r>
            <a:r>
              <a:rPr lang="ko-KR" altLang="en-US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를 모두 소모하면 게임이 끝남</a:t>
            </a:r>
            <a:r>
              <a:rPr lang="en-US" altLang="ko-KR" sz="2400" dirty="0" smtClean="0">
                <a:solidFill>
                  <a:srgbClr val="F18065"/>
                </a:solidFill>
                <a:latin typeface="THE정고딕120" panose="02020603020101020101" pitchFamily="18" charset="-127"/>
                <a:ea typeface="THE정고딕120" panose="02020603020101020101" pitchFamily="18" charset="-127"/>
              </a:rPr>
              <a:t>.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974" y="1537335"/>
            <a:ext cx="131318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특징</a:t>
            </a:r>
            <a:endParaRPr lang="en-US" altLang="ko-KR" sz="4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2143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3251200"/>
            <a:ext cx="12192000" cy="3606800"/>
          </a:xfrm>
          <a:prstGeom prst="rect">
            <a:avLst/>
          </a:prstGeom>
          <a:gradFill flip="none" rotWithShape="1">
            <a:gsLst>
              <a:gs pos="9000">
                <a:srgbClr val="A1F3E3"/>
              </a:gs>
              <a:gs pos="0">
                <a:srgbClr val="CDFFE2"/>
              </a:gs>
              <a:gs pos="42000">
                <a:srgbClr val="25CBCB"/>
              </a:gs>
              <a:gs pos="100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5920" y="3340847"/>
            <a:ext cx="104038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9600" b="1" spc="-150" dirty="0" smtClean="0">
                <a:solidFill>
                  <a:schemeClr val="bg1"/>
                </a:solidFill>
                <a:latin typeface="MS Reference Sans Serif" panose="020B0604030504040204" pitchFamily="34" charset="0"/>
                <a:ea typeface="THE정고딕150" panose="02020603020101020101" pitchFamily="18" charset="-127"/>
              </a:rPr>
              <a:t>구현한 내용</a:t>
            </a:r>
            <a:endParaRPr lang="en-US" altLang="ko-KR" sz="9600" b="1" spc="-150" dirty="0" smtClean="0">
              <a:solidFill>
                <a:schemeClr val="bg1"/>
              </a:solidFill>
              <a:effectLst/>
              <a:latin typeface="MS Reference Sans Serif" panose="020B060403050404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49840" y="1516470"/>
            <a:ext cx="18999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3000" b="1" spc="-150" dirty="0" smtClean="0">
                <a:gradFill flip="none" rotWithShape="1">
                  <a:gsLst>
                    <a:gs pos="7000">
                      <a:schemeClr val="accent6">
                        <a:lumMod val="20000"/>
                        <a:lumOff val="80000"/>
                      </a:schemeClr>
                    </a:gs>
                    <a:gs pos="48000">
                      <a:srgbClr val="0070C0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effectLst/>
                <a:latin typeface="Yu Gothic Light" panose="020B0300000000000000" pitchFamily="34" charset="-128"/>
                <a:ea typeface="Yu Gothic Light" panose="020B0300000000000000" pitchFamily="34" charset="-128"/>
              </a:rPr>
              <a:t>02</a:t>
            </a:r>
            <a:endParaRPr lang="en-US" altLang="ko-KR" sz="13000" b="1" spc="-150" dirty="0">
              <a:gradFill flip="none" rotWithShape="1">
                <a:gsLst>
                  <a:gs pos="7000">
                    <a:schemeClr val="accent6">
                      <a:lumMod val="20000"/>
                      <a:lumOff val="80000"/>
                    </a:schemeClr>
                  </a:gs>
                  <a:gs pos="48000">
                    <a:srgbClr val="0070C0"/>
                  </a:gs>
                  <a:gs pos="100000">
                    <a:schemeClr val="accent5">
                      <a:lumMod val="75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effectLst/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204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76640" y="1788459"/>
            <a:ext cx="47740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다음스테이지 진행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9" r="24159" b="4161"/>
          <a:stretch/>
        </p:blipFill>
        <p:spPr>
          <a:xfrm>
            <a:off x="1801904" y="1303176"/>
            <a:ext cx="4536142" cy="523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43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655935" y="1788459"/>
            <a:ext cx="47740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다음스테이지 진행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7" t="2905" r="19803" b="46196"/>
          <a:stretch/>
        </p:blipFill>
        <p:spPr>
          <a:xfrm>
            <a:off x="1721223" y="1461246"/>
            <a:ext cx="4733512" cy="472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40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0"/>
          <a:stretch/>
        </p:blipFill>
        <p:spPr>
          <a:xfrm>
            <a:off x="519953" y="1402042"/>
            <a:ext cx="4605272" cy="53214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2" t="1" r="16626" b="106"/>
          <a:stretch/>
        </p:blipFill>
        <p:spPr>
          <a:xfrm>
            <a:off x="3469342" y="1393080"/>
            <a:ext cx="3756211" cy="53214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17936" y="1788459"/>
            <a:ext cx="47740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다음스테이지 진행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647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329474" y="0"/>
            <a:ext cx="10515600" cy="955675"/>
          </a:xfrm>
        </p:spPr>
        <p:txBody>
          <a:bodyPr>
            <a:noAutofit/>
          </a:bodyPr>
          <a:lstStyle/>
          <a:p>
            <a:r>
              <a:rPr lang="ko-KR" altLang="en-US" sz="4800" dirty="0" smtClean="0">
                <a:solidFill>
                  <a:srgbClr val="6600CC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구현한 내용</a:t>
            </a:r>
            <a:endParaRPr lang="ko-KR" altLang="en-US" sz="4800" dirty="0">
              <a:solidFill>
                <a:srgbClr val="6600CC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132411" y="1017691"/>
            <a:ext cx="11342088" cy="14444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69000">
                  <a:srgbClr val="00B0F0"/>
                </a:gs>
                <a:gs pos="2600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9" r="11849" b="10104"/>
          <a:stretch/>
        </p:blipFill>
        <p:spPr>
          <a:xfrm>
            <a:off x="1604683" y="1153814"/>
            <a:ext cx="4572000" cy="518423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35230" y="1833283"/>
            <a:ext cx="49343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단어가 내려옴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단어 입력 </a:t>
            </a: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점수 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HP </a:t>
            </a: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b="1" dirty="0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첫 스테이지 </a:t>
            </a:r>
            <a:r>
              <a:rPr lang="ko-KR" altLang="en-US" sz="3600" b="1" dirty="0" err="1" smtClean="0">
                <a:solidFill>
                  <a:srgbClr val="F1806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b="1" dirty="0" smtClean="0">
              <a:solidFill>
                <a:srgbClr val="F1806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스테이지 </a:t>
            </a:r>
            <a:r>
              <a:rPr lang="ko-KR" altLang="en-US" sz="3600" dirty="0" err="1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클리어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 smtClean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오버</a:t>
            </a:r>
            <a:endParaRPr lang="en-US" altLang="ko-KR" sz="3600" dirty="0" smtClean="0">
              <a:solidFill>
                <a:schemeClr val="accent3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46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3822</TotalTime>
  <Words>287</Words>
  <Application>Microsoft Office PowerPoint</Application>
  <PresentationFormat>와이드스크린</PresentationFormat>
  <Paragraphs>107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1" baseType="lpstr">
      <vt:lpstr>THE정고딕170</vt:lpstr>
      <vt:lpstr>MS Reference Sans Serif</vt:lpstr>
      <vt:lpstr>THE정고딕150</vt:lpstr>
      <vt:lpstr>Yu Gothic</vt:lpstr>
      <vt:lpstr>맑은 고딕</vt:lpstr>
      <vt:lpstr>조선일보명조</vt:lpstr>
      <vt:lpstr>Bradley Hand ITC</vt:lpstr>
      <vt:lpstr>THE정고딕120</vt:lpstr>
      <vt:lpstr>Arial</vt:lpstr>
      <vt:lpstr>Yu Gothic Light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‘산성비’ 게임 한컴타자연습 참고</vt:lpstr>
      <vt:lpstr>PowerPoint 프레젠테이션</vt:lpstr>
      <vt:lpstr>구현한 내용</vt:lpstr>
      <vt:lpstr>구현한 내용</vt:lpstr>
      <vt:lpstr>구현한 내용</vt:lpstr>
      <vt:lpstr>구현한 내용</vt:lpstr>
      <vt:lpstr>구현한 내용</vt:lpstr>
      <vt:lpstr>구현한 내용</vt:lpstr>
      <vt:lpstr>PowerPoint 프레젠테이션</vt:lpstr>
      <vt:lpstr>개발하며 힘들었던 점과 해결과정</vt:lpstr>
      <vt:lpstr>개발하며 힘들었던 점과 해결과정</vt:lpstr>
      <vt:lpstr>개발하며 힘들었던 점과 해결과정</vt:lpstr>
      <vt:lpstr>PowerPoint 프레젠테이션</vt:lpstr>
      <vt:lpstr>시연 영상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the Technology - yu About the Technology - helvestica About the Technology - noto About the Technology – Segoe UI Light</dc:title>
  <dc:creator>JHJ!</dc:creator>
  <cp:lastModifiedBy>JHJ!</cp:lastModifiedBy>
  <cp:revision>396</cp:revision>
  <dcterms:created xsi:type="dcterms:W3CDTF">2015-10-21T07:36:51Z</dcterms:created>
  <dcterms:modified xsi:type="dcterms:W3CDTF">2016-12-15T14:31:34Z</dcterms:modified>
</cp:coreProperties>
</file>

<file path=docProps/thumbnail.jpeg>
</file>